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70" r:id="rId3"/>
    <p:sldId id="290" r:id="rId4"/>
    <p:sldId id="310" r:id="rId5"/>
    <p:sldId id="309" r:id="rId6"/>
    <p:sldId id="311" r:id="rId7"/>
    <p:sldId id="312" r:id="rId8"/>
    <p:sldId id="313" r:id="rId9"/>
    <p:sldId id="314" r:id="rId10"/>
    <p:sldId id="315" r:id="rId11"/>
    <p:sldId id="317" r:id="rId12"/>
    <p:sldId id="316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7" r:id="rId22"/>
    <p:sldId id="326" r:id="rId23"/>
    <p:sldId id="331" r:id="rId24"/>
    <p:sldId id="332" r:id="rId25"/>
    <p:sldId id="333" r:id="rId26"/>
    <p:sldId id="328" r:id="rId27"/>
    <p:sldId id="329" r:id="rId28"/>
    <p:sldId id="330" r:id="rId29"/>
    <p:sldId id="29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749"/>
    <p:restoredTop sz="96296"/>
  </p:normalViewPr>
  <p:slideViewPr>
    <p:cSldViewPr snapToGrid="0" snapToObjects="1">
      <p:cViewPr varScale="1">
        <p:scale>
          <a:sx n="88" d="100"/>
          <a:sy n="88" d="100"/>
        </p:scale>
        <p:origin x="46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8CFF6-E8D7-BA40-B8DF-AF92B3770902}" type="datetimeFigureOut"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A926E-82D6-5F4B-8D0C-176071C182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8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C7BC-6380-A34C-A16E-8031172A5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3382"/>
            <a:ext cx="9144000" cy="1655618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  <a:tileRect/>
          </a:gradFill>
        </p:spPr>
        <p:txBody>
          <a:bodyPr anchor="ctr">
            <a:normAutofit/>
          </a:bodyPr>
          <a:lstStyle>
            <a:lvl1pPr algn="ctr">
              <a:defRPr sz="4400" b="1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2906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B9A5-10F8-4342-B548-5B9DF91E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B5829-87E8-9F4C-AFDD-D68161D0C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FE0B-AA12-3A40-A7D4-4BCDE4E3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CE7C0B-FB14-1C4E-9742-545DB394AFE2}" type="datetime1"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D9FF6-682B-2447-B028-2D17D1E1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841C2-71AA-A24E-A53F-DADC82BF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2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F68A58-903F-BD44-ADDC-368924476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68AEF-DB38-E540-8EB0-D6496572A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5BF40-E139-084F-82DA-D13B59A5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46856E-F324-8E41-9DF3-0413EC7A5BA9}" type="datetime1"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D018A-9F36-2548-852B-D6D4E9A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F1D9-2CE1-8B4C-AB27-BB24ACF4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C79AE-B9F0-124E-B4CF-9C9F9974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FCA60-B9A6-FE46-92DE-07C311FF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B34EB-B4A1-8A48-BB7C-17EAA2B1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7"/>
            <a:ext cx="11824854" cy="7159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33363" indent="0">
              <a:tabLst/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A7AA1-749B-1C46-AEA0-4E04E44AE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180064" cy="4627563"/>
          </a:xfrm>
          <a:prstGeom prst="rect">
            <a:avLst/>
          </a:prstGeom>
        </p:spPr>
        <p:txBody>
          <a:bodyPr/>
          <a:lstStyle>
            <a:lvl1pPr marL="344488" indent="-344488">
              <a:lnSpc>
                <a:spcPct val="130000"/>
              </a:lnSpc>
              <a:buClr>
                <a:srgbClr val="892912"/>
              </a:buClr>
              <a:buSzPct val="60000"/>
              <a:buFont typeface=".Lucida Grande UI Regular"/>
              <a:buChar char="◆"/>
              <a:tabLst/>
              <a:defRPr/>
            </a:lvl1pPr>
            <a:lvl2pPr marL="685800" indent="-341313">
              <a:lnSpc>
                <a:spcPct val="130000"/>
              </a:lnSpc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D8BF2-FB3D-BC40-8840-5E148547656B}"/>
              </a:ext>
            </a:extLst>
          </p:cNvPr>
          <p:cNvSpPr txBox="1"/>
          <p:nvPr userDrawn="1"/>
        </p:nvSpPr>
        <p:spPr>
          <a:xfrm>
            <a:off x="0" y="681037"/>
            <a:ext cx="228600" cy="715963"/>
          </a:xfrm>
          <a:prstGeom prst="rect">
            <a:avLst/>
          </a:prstGeom>
          <a:solidFill>
            <a:srgbClr val="4E8F0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8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B8CD-C7C5-FC46-88EA-95FF6C5E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2A6A9-2F4D-A141-93DB-123C040BC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6CE37-8D3A-9D4A-8813-3E3CAAE41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33CB95-E960-A64B-AA3A-9F48B831C357}" type="datetime1"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6493B-C057-8240-958C-7FFBA5D1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5D90C-992B-5141-8687-5F197B8A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EAEE-A89D-4646-8751-52D071CC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CA47-0ABC-4B44-BF49-FAC7755F6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73954-7859-474A-876F-92B6919A6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F1813-29DD-C84C-A29B-FF45FA6B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DD5F5-6488-6A4A-B19B-5222E8C68D58}" type="datetime1"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74406-EDB6-294E-97C5-7AF0269B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1CC77-617D-1444-96CA-C53F9F58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05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AC3F-19E5-624B-BB97-9E7A6B88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C0204-0B7E-B240-BA8F-BDF19D142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15027-5538-5241-8865-4F310850E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85A9E-9045-FC4E-B737-C36A71E05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4FB18-06AF-C94A-89B7-26D7D5ADA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259DD-3E59-F54C-8F3C-96405761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22212-294E-3145-8B8F-D478624ABDCA}" type="datetime1">
              <a:t>9/21/2023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81BA8-A5D1-6141-8BCF-BA875D93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FAB57E-FECB-7240-AE70-1982B2E7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7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3F4A-AF60-994E-BD88-F9575F49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23FD2-2486-F84E-A486-56626AF5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33590-212E-1649-A57D-70874B116EF8}" type="datetime1"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C1D9A-0586-334E-A307-46C2749F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BE015-FA5A-AA4E-88BA-75A801A4F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3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8D41AE-9839-8A48-A6F8-A00F0D35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6A9BBD-1D8B-FC4A-AC07-1A7FC452DD37}" type="datetime1">
              <a:t>9/21/2023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68A07-7F35-5B4C-A5E9-A0E6DBC5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D146-EDE0-C64B-B97C-6E58718D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2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6131-74D4-CE43-BC06-7CAC03CC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DFB9-54C4-2E48-BF57-ECADE33C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A6AF5-C91D-334C-BDAE-08EE25DD2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FF77A-3676-AE40-84DF-45B14141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235E85-EE8E-264D-A341-81369437C8EE}" type="datetime1"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DFE08-0ED1-C648-8C44-D5D3F192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F602A-F215-DF43-9BC1-20316125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2C1C-7675-474D-9480-DA9C9B14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A216FC-2642-4B4E-8734-AB3ED694B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4149C-5959-D64E-AFF5-2B75A5784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1CCD9-9411-5248-8D4C-C5FF061F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99E93-91B2-C94D-AEE4-066A5FAE6B55}" type="datetime1"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22723-2FD3-FB42-90FC-AA3D1DF9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1EE79-3786-574E-8D35-26D0628B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5B8D27-3CCA-8349-AFED-A99615055A92}"/>
              </a:ext>
            </a:extLst>
          </p:cNvPr>
          <p:cNvSpPr txBox="1"/>
          <p:nvPr userDrawn="1"/>
        </p:nvSpPr>
        <p:spPr>
          <a:xfrm>
            <a:off x="0" y="6461294"/>
            <a:ext cx="12192000" cy="40393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E17CB-5919-B64E-BC83-83C52D82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5863D-F8E7-D442-B275-2E9E6F129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C755D-65DA-5E4E-B634-65DE91792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5C558E9-1B93-E74F-8B96-263F2A78EC22}" type="datetime1">
              <a:t>9/21/2023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5610F-2CE6-FB48-B7D7-648123248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89B54F0-ACAA-B148-9265-2A8F79BF822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" name="Picture 9" descr="GitHub - morzhanov/nodejs-express-boilerplate: Node.js Boilerplate is an  project that allows you to start new node.js project from scratch.">
            <a:extLst>
              <a:ext uri="{FF2B5EF4-FFF2-40B4-BE49-F238E27FC236}">
                <a16:creationId xmlns:a16="http://schemas.microsoft.com/office/drawing/2014/main" id="{63031794-713B-C7BA-16A3-86AC88DBE4C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795" y="3144"/>
            <a:ext cx="1409205" cy="78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B9483-7E79-8F4A-A270-8B238A495D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/>
          <a:srcRect/>
          <a:stretch/>
        </p:blipFill>
        <p:spPr bwMode="auto">
          <a:xfrm>
            <a:off x="0" y="5961"/>
            <a:ext cx="1440628" cy="700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171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5DB5-F775-C34E-B46C-304E0A4F1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911" y="1589649"/>
            <a:ext cx="9974177" cy="1923572"/>
          </a:xfrm>
          <a:gradFill>
            <a:gsLst>
              <a:gs pos="87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Node and MongoDB</a:t>
            </a:r>
          </a:p>
        </p:txBody>
      </p:sp>
    </p:spTree>
    <p:extLst>
      <p:ext uri="{BB962C8B-B14F-4D97-AF65-F5344CB8AC3E}">
        <p14:creationId xmlns:p14="http://schemas.microsoft.com/office/powerpoint/2010/main" val="249927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8D6E84-F750-CE05-55C0-612CCB78C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B7EE22-0590-4F7F-7105-11CEAE3ED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AE9DF8-ECF2-4701-A904-0CC59E3F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VN" dirty="0"/>
              <a:t>reate a simple Node - MongoDB 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B2B7C6-A99E-B98F-2FF2-EE41F91F4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90869"/>
            <a:ext cx="11180064" cy="4627563"/>
          </a:xfrm>
        </p:spPr>
        <p:txBody>
          <a:bodyPr/>
          <a:lstStyle/>
          <a:p>
            <a:r>
              <a:rPr lang="en-US" dirty="0"/>
              <a:t>Create a new file named </a:t>
            </a:r>
            <a:r>
              <a:rPr lang="en-US" b="1" dirty="0" err="1"/>
              <a:t>index.js</a:t>
            </a:r>
            <a:r>
              <a:rPr lang="en-US" dirty="0"/>
              <a:t> and add the following code to it: </a:t>
            </a:r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96AF8-FF3D-ED45-070D-201068EB8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2106832"/>
            <a:ext cx="6754487" cy="3249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08D467-D5FE-84C8-22FA-2B82BB413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329" y="2842363"/>
            <a:ext cx="4611187" cy="33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3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48D418-0659-F173-B8DB-7978BFDD3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27BC69-4631-30DE-D550-951D6D33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B05435-2AED-7735-A69B-4B361B2F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605332"/>
            <a:ext cx="11824854" cy="715963"/>
          </a:xfrm>
        </p:spPr>
        <p:txBody>
          <a:bodyPr>
            <a:normAutofit/>
          </a:bodyPr>
          <a:lstStyle/>
          <a:p>
            <a:r>
              <a:rPr lang="en-VN" sz="3500" dirty="0"/>
              <a:t>Run Node - MongoDB 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FE0CBA-F8D1-3E99-432C-1CE1142EE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289765"/>
            <a:ext cx="11180064" cy="4627563"/>
          </a:xfrm>
        </p:spPr>
        <p:txBody>
          <a:bodyPr>
            <a:normAutofit/>
          </a:bodyPr>
          <a:lstStyle/>
          <a:p>
            <a:r>
              <a:rPr lang="en-US" sz="2500" dirty="0"/>
              <a:t>Make sure that your MongoDB server is up and running</a:t>
            </a:r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8C6B1E-BC9C-11C0-EA06-08707F0FB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4" y="2186152"/>
            <a:ext cx="7458107" cy="3804744"/>
          </a:xfrm>
          <a:prstGeom prst="rect">
            <a:avLst/>
          </a:prstGeom>
          <a:ln>
            <a:solidFill>
              <a:srgbClr val="4E8F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423B91-B968-BD59-29D9-C406141AF5CD}"/>
              </a:ext>
            </a:extLst>
          </p:cNvPr>
          <p:cNvSpPr/>
          <p:nvPr/>
        </p:nvSpPr>
        <p:spPr>
          <a:xfrm>
            <a:off x="70679" y="2918642"/>
            <a:ext cx="7697184" cy="213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5E4886-E6AF-BA6C-91A9-480CA2417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215" y="3298248"/>
            <a:ext cx="3821490" cy="2692648"/>
          </a:xfrm>
          <a:prstGeom prst="rect">
            <a:avLst/>
          </a:prstGeom>
          <a:ln>
            <a:solidFill>
              <a:srgbClr val="4E8F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67237B-61BD-6367-6224-A9F5BA4BB263}"/>
              </a:ext>
            </a:extLst>
          </p:cNvPr>
          <p:cNvSpPr txBox="1"/>
          <p:nvPr/>
        </p:nvSpPr>
        <p:spPr>
          <a:xfrm>
            <a:off x="8293975" y="2544184"/>
            <a:ext cx="33764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Original data</a:t>
            </a:r>
            <a:endParaRPr lang="en-VN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62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48D418-0659-F173-B8DB-7978BFDD3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27BC69-4631-30DE-D550-951D6D33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B05435-2AED-7735-A69B-4B361B2F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605332"/>
            <a:ext cx="11824854" cy="715963"/>
          </a:xfrm>
        </p:spPr>
        <p:txBody>
          <a:bodyPr>
            <a:normAutofit/>
          </a:bodyPr>
          <a:lstStyle/>
          <a:p>
            <a:r>
              <a:rPr lang="en-VN" sz="3500" dirty="0"/>
              <a:t>Run Node - MongoDB 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FE0CBA-F8D1-3E99-432C-1CE1142EE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21295"/>
            <a:ext cx="11180064" cy="4627563"/>
          </a:xfrm>
        </p:spPr>
        <p:txBody>
          <a:bodyPr>
            <a:normAutofit/>
          </a:bodyPr>
          <a:lstStyle/>
          <a:p>
            <a:r>
              <a:rPr lang="en-US" sz="2500" dirty="0"/>
              <a:t>Type the following at the prompt to start the server and see the result. 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89B47E-F463-0BCF-B066-2A9AF409D222}"/>
              </a:ext>
            </a:extLst>
          </p:cNvPr>
          <p:cNvSpPr txBox="1"/>
          <p:nvPr/>
        </p:nvSpPr>
        <p:spPr>
          <a:xfrm>
            <a:off x="838200" y="2024999"/>
            <a:ext cx="24410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 err="1">
                <a:solidFill>
                  <a:srgbClr val="00808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n</a:t>
            </a:r>
            <a:r>
              <a:rPr lang="en-US" sz="2500" b="1" dirty="0" err="1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pm</a:t>
            </a:r>
            <a:r>
              <a:rPr lang="en-US" sz="2500" b="1" dirty="0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start</a:t>
            </a:r>
            <a:r>
              <a:rPr lang="en-US" sz="25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</a:t>
            </a:r>
            <a:endParaRPr lang="en-VN" sz="25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10FF60-1356-D4FF-7D0E-7A4E175A1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024999"/>
            <a:ext cx="3584271" cy="4368211"/>
          </a:xfrm>
          <a:prstGeom prst="rect">
            <a:avLst/>
          </a:prstGeom>
          <a:ln>
            <a:solidFill>
              <a:srgbClr val="4E8F00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47D24AF-550F-4EE8-19E9-16289F344006}"/>
              </a:ext>
            </a:extLst>
          </p:cNvPr>
          <p:cNvSpPr/>
          <p:nvPr/>
        </p:nvSpPr>
        <p:spPr>
          <a:xfrm>
            <a:off x="3087391" y="5333772"/>
            <a:ext cx="4648466" cy="751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E5DA2D-C76B-663D-20FC-1748C70396CC}"/>
              </a:ext>
            </a:extLst>
          </p:cNvPr>
          <p:cNvSpPr txBox="1"/>
          <p:nvPr/>
        </p:nvSpPr>
        <p:spPr>
          <a:xfrm>
            <a:off x="7826108" y="5465433"/>
            <a:ext cx="33764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new document</a:t>
            </a:r>
            <a:endParaRPr lang="en-VN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858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309904" y="2029897"/>
            <a:ext cx="9572191" cy="20165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CRUD operations on the MongoDB server from Node application</a:t>
            </a:r>
          </a:p>
        </p:txBody>
      </p:sp>
    </p:spTree>
    <p:extLst>
      <p:ext uri="{BB962C8B-B14F-4D97-AF65-F5344CB8AC3E}">
        <p14:creationId xmlns:p14="http://schemas.microsoft.com/office/powerpoint/2010/main" val="1622424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897385-E67C-03BC-CB1F-486A55948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7F649-979E-E605-5244-D2DC3093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C0E4D8-68A2-6C57-83CD-208A4DA4F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Implementing a Node Module of Database Operations</a:t>
            </a:r>
            <a:endParaRPr lang="en-VN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DFE483-ED12-5661-F998-D74CF8F6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00" y="1549400"/>
            <a:ext cx="11460900" cy="4627563"/>
          </a:xfrm>
        </p:spPr>
        <p:txBody>
          <a:bodyPr>
            <a:normAutofit/>
          </a:bodyPr>
          <a:lstStyle/>
          <a:p>
            <a:r>
              <a:rPr lang="en-US" dirty="0"/>
              <a:t>Create a new file named </a:t>
            </a:r>
            <a:r>
              <a:rPr lang="en-US" b="1" dirty="0" err="1"/>
              <a:t>operations.js</a:t>
            </a:r>
            <a:r>
              <a:rPr lang="en-US" b="1" dirty="0"/>
              <a:t> </a:t>
            </a:r>
            <a:r>
              <a:rPr lang="en-US" dirty="0"/>
              <a:t>that contains a few MongoDB operations:</a:t>
            </a:r>
          </a:p>
          <a:p>
            <a:pPr lvl="1"/>
            <a:r>
              <a:rPr lang="en-US" sz="2500" dirty="0"/>
              <a:t>Create</a:t>
            </a:r>
          </a:p>
          <a:p>
            <a:pPr lvl="1"/>
            <a:r>
              <a:rPr lang="en-US" sz="2500" dirty="0"/>
              <a:t>Read</a:t>
            </a:r>
          </a:p>
          <a:p>
            <a:pPr lvl="1"/>
            <a:r>
              <a:rPr lang="en-US" sz="2500" dirty="0"/>
              <a:t>Update</a:t>
            </a:r>
          </a:p>
          <a:p>
            <a:pPr lvl="1"/>
            <a:r>
              <a:rPr lang="en-US" sz="2500" dirty="0"/>
              <a:t>Delete</a:t>
            </a:r>
            <a:endParaRPr lang="en-VN" sz="25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074881-DB08-E7A3-7E0F-796F7D63A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148" y="2598244"/>
            <a:ext cx="3381704" cy="289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20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897385-E67C-03BC-CB1F-486A55948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7F649-979E-E605-5244-D2DC3093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15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C0E4D8-68A2-6C57-83CD-208A4DA4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28487"/>
            <a:ext cx="11824854" cy="715963"/>
          </a:xfrm>
        </p:spPr>
        <p:txBody>
          <a:bodyPr>
            <a:normAutofit/>
          </a:bodyPr>
          <a:lstStyle/>
          <a:p>
            <a:r>
              <a:rPr lang="en-US" sz="3000" dirty="0"/>
              <a:t>Implementing a Node Module of Database Operations</a:t>
            </a:r>
            <a:endParaRPr lang="en-VN"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7BD15A-0D9F-A60E-6B2F-5EA795ABB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636" y="1360797"/>
            <a:ext cx="6697295" cy="4991549"/>
          </a:xfrm>
          <a:prstGeom prst="rect">
            <a:avLst/>
          </a:prstGeom>
          <a:ln>
            <a:solidFill>
              <a:srgbClr val="4E8F00"/>
            </a:solidFill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508B66-8FC9-4327-7DD5-4B4C9D174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687" y="1244600"/>
            <a:ext cx="11180064" cy="4627563"/>
          </a:xfrm>
        </p:spPr>
        <p:txBody>
          <a:bodyPr/>
          <a:lstStyle/>
          <a:p>
            <a:r>
              <a:rPr lang="en-US" b="1" dirty="0"/>
              <a:t>o</a:t>
            </a:r>
            <a:r>
              <a:rPr lang="en-VN" b="1" dirty="0"/>
              <a:t>peration.js:</a:t>
            </a:r>
          </a:p>
        </p:txBody>
      </p:sp>
    </p:spTree>
    <p:extLst>
      <p:ext uri="{BB962C8B-B14F-4D97-AF65-F5344CB8AC3E}">
        <p14:creationId xmlns:p14="http://schemas.microsoft.com/office/powerpoint/2010/main" val="1285286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897385-E67C-03BC-CB1F-486A55948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7F649-979E-E605-5244-D2DC3093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C0E4D8-68A2-6C57-83CD-208A4DA4F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Implementing a Node Module of Database Operations</a:t>
            </a:r>
            <a:endParaRPr lang="en-VN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93590B-DCC4-4A24-0B08-38085D2BD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795" y="1428530"/>
            <a:ext cx="8184163" cy="4888186"/>
          </a:xfrm>
          <a:prstGeom prst="rect">
            <a:avLst/>
          </a:prstGeom>
          <a:ln>
            <a:solidFill>
              <a:srgbClr val="4E8F00"/>
            </a:solidFill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508B66-8FC9-4327-7DD5-4B4C9D174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265620"/>
            <a:ext cx="11180064" cy="4627563"/>
          </a:xfrm>
        </p:spPr>
        <p:txBody>
          <a:bodyPr/>
          <a:lstStyle/>
          <a:p>
            <a:r>
              <a:rPr lang="en-US" b="1" dirty="0"/>
              <a:t>o</a:t>
            </a:r>
            <a:r>
              <a:rPr lang="en-VN" b="1" dirty="0"/>
              <a:t>peration.js:</a:t>
            </a:r>
          </a:p>
        </p:txBody>
      </p:sp>
    </p:spTree>
    <p:extLst>
      <p:ext uri="{BB962C8B-B14F-4D97-AF65-F5344CB8AC3E}">
        <p14:creationId xmlns:p14="http://schemas.microsoft.com/office/powerpoint/2010/main" val="3034256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03E408-CB6F-DA98-38C6-D68DD08CC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D46070-7ADE-D774-71BD-A7B34D9C2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ABDBB6-EC2F-CD8E-8A93-1EE7B457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the Node Module for Database Operations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E483A3-5E07-CC4A-309B-F33020F34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97000"/>
            <a:ext cx="11180064" cy="4627563"/>
          </a:xfrm>
        </p:spPr>
        <p:txBody>
          <a:bodyPr/>
          <a:lstStyle/>
          <a:p>
            <a:r>
              <a:rPr lang="en-US" dirty="0"/>
              <a:t>Update the file named </a:t>
            </a:r>
            <a:r>
              <a:rPr lang="en-US" b="1" dirty="0" err="1"/>
              <a:t>index.js</a:t>
            </a:r>
            <a:r>
              <a:rPr lang="en-US" b="1" dirty="0"/>
              <a:t> </a:t>
            </a:r>
            <a:r>
              <a:rPr lang="en-US" dirty="0"/>
              <a:t>as follows:</a:t>
            </a:r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C852B-D6F7-E900-A17E-410E3A8E9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235" y="2197043"/>
            <a:ext cx="6769529" cy="4064000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1739106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03E408-CB6F-DA98-38C6-D68DD08CC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D46070-7ADE-D774-71BD-A7B34D9C2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ABDBB6-EC2F-CD8E-8A93-1EE7B457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Using the Node Module for Database Operations</a:t>
            </a:r>
            <a:endParaRPr lang="en-VN" sz="35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E483A3-5E07-CC4A-309B-F33020F34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249860"/>
            <a:ext cx="11180064" cy="4627563"/>
          </a:xfrm>
        </p:spPr>
        <p:txBody>
          <a:bodyPr>
            <a:normAutofit/>
          </a:bodyPr>
          <a:lstStyle/>
          <a:p>
            <a:r>
              <a:rPr lang="en-US" sz="2500" dirty="0"/>
              <a:t>Update the file named </a:t>
            </a:r>
            <a:r>
              <a:rPr lang="en-US" sz="2500" b="1" dirty="0" err="1"/>
              <a:t>index.js</a:t>
            </a:r>
            <a:r>
              <a:rPr lang="en-US" sz="2500" b="1" dirty="0"/>
              <a:t> </a:t>
            </a:r>
            <a:r>
              <a:rPr lang="en-US" sz="2500" dirty="0"/>
              <a:t>as follows:</a:t>
            </a:r>
            <a:endParaRPr lang="en-VN" sz="2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63CDF-7D49-7D6C-B8EA-BE4953FA6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153" y="1881735"/>
            <a:ext cx="6655747" cy="4445174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77591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106D90-441A-9C49-7088-07EC0EFC9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79F87-F4C7-8FA3-B43A-3BB2F469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D2D862-6B24-4568-BCE3-53AF8100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3500" dirty="0"/>
              <a:t>Run Node - MongoDB 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16E8F6-D2C0-87D7-D030-5E6B0BBDD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286642"/>
            <a:ext cx="11180064" cy="4627563"/>
          </a:xfrm>
        </p:spPr>
        <p:txBody>
          <a:bodyPr>
            <a:normAutofit/>
          </a:bodyPr>
          <a:lstStyle/>
          <a:p>
            <a:r>
              <a:rPr lang="en-US" sz="2500" dirty="0"/>
              <a:t>Run the server by typing the following at the prompt and observe the results:</a:t>
            </a:r>
            <a:endParaRPr lang="en-VN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0E99A-CD4E-29DE-AE70-DFA37E85AB04}"/>
              </a:ext>
            </a:extLst>
          </p:cNvPr>
          <p:cNvSpPr txBox="1"/>
          <p:nvPr/>
        </p:nvSpPr>
        <p:spPr>
          <a:xfrm>
            <a:off x="838200" y="2392861"/>
            <a:ext cx="24410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 err="1">
                <a:solidFill>
                  <a:srgbClr val="00808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n</a:t>
            </a:r>
            <a:r>
              <a:rPr lang="en-US" sz="2500" b="1" dirty="0" err="1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pm</a:t>
            </a:r>
            <a:r>
              <a:rPr lang="en-US" sz="2500" b="1" dirty="0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start</a:t>
            </a:r>
            <a:r>
              <a:rPr lang="en-US" sz="25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</a:t>
            </a:r>
            <a:endParaRPr lang="en-VN" sz="2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5F932-AD6A-5380-506A-2249BEBAEB55}"/>
              </a:ext>
            </a:extLst>
          </p:cNvPr>
          <p:cNvSpPr txBox="1"/>
          <p:nvPr/>
        </p:nvSpPr>
        <p:spPr>
          <a:xfrm>
            <a:off x="2792011" y="4644750"/>
            <a:ext cx="3061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Current data:</a:t>
            </a:r>
            <a:endParaRPr lang="en-VN" sz="2800" b="1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034A86-85F3-A0FC-EA86-AAFA78D3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149" y="2139239"/>
            <a:ext cx="4724400" cy="39116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3071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9D449A-F220-C44D-A77E-1C8E8E8B9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US"/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1A6452-5E9F-B048-9A47-DFC9B204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E135B-CA1A-254C-8767-64AE962F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7BD0A8-0BC6-D241-93B9-70C2754B7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500" dirty="0"/>
              <a:t>Understand the Node MongoDB Driver </a:t>
            </a:r>
          </a:p>
          <a:p>
            <a:pPr>
              <a:lnSpc>
                <a:spcPct val="150000"/>
              </a:lnSpc>
            </a:pPr>
            <a:r>
              <a:rPr lang="en-US" sz="2500" dirty="0"/>
              <a:t>Configure your Node application to communicate with a MongoDB server</a:t>
            </a:r>
          </a:p>
          <a:p>
            <a:pPr>
              <a:lnSpc>
                <a:spcPct val="150000"/>
              </a:lnSpc>
            </a:pPr>
            <a:r>
              <a:rPr lang="en-US" sz="2500" dirty="0"/>
              <a:t>Perform CRUD operations on the MongoDB server from Node application</a:t>
            </a:r>
          </a:p>
          <a:p>
            <a:pPr>
              <a:lnSpc>
                <a:spcPct val="150000"/>
              </a:lnSpc>
            </a:pPr>
            <a:r>
              <a:rPr lang="en-US" sz="2500" dirty="0"/>
              <a:t>Callback Hell and Promises</a:t>
            </a:r>
          </a:p>
          <a:p>
            <a:pPr>
              <a:lnSpc>
                <a:spcPct val="150000"/>
              </a:lnSpc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104478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106D90-441A-9C49-7088-07EC0EFC9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79F87-F4C7-8FA3-B43A-3BB2F469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D2D862-6B24-4568-BCE3-53AF8100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3500" dirty="0"/>
              <a:t>Run Node - MongoDB application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FDFB33-C8B8-9C02-AC96-111DEC85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69" y="1474623"/>
            <a:ext cx="4030819" cy="493110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67639B-FD7A-BBAE-D4DB-1862B3D4AA4D}"/>
              </a:ext>
            </a:extLst>
          </p:cNvPr>
          <p:cNvSpPr txBox="1"/>
          <p:nvPr/>
        </p:nvSpPr>
        <p:spPr>
          <a:xfrm>
            <a:off x="228600" y="1651929"/>
            <a:ext cx="30611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Added:</a:t>
            </a:r>
            <a:endParaRPr lang="en-VN" sz="25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08BBB2-BAFE-498B-8E96-8CF0569903A0}"/>
              </a:ext>
            </a:extLst>
          </p:cNvPr>
          <p:cNvSpPr/>
          <p:nvPr/>
        </p:nvSpPr>
        <p:spPr>
          <a:xfrm>
            <a:off x="1429407" y="5467285"/>
            <a:ext cx="4711620" cy="786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C15243-5E4F-127C-24E1-CB6552EE7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268" y="1890456"/>
            <a:ext cx="4424096" cy="440158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D21634-CBD7-832B-50E9-06918B7E5A95}"/>
              </a:ext>
            </a:extLst>
          </p:cNvPr>
          <p:cNvSpPr txBox="1"/>
          <p:nvPr/>
        </p:nvSpPr>
        <p:spPr>
          <a:xfrm>
            <a:off x="6921062" y="1377346"/>
            <a:ext cx="30611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Updated:</a:t>
            </a:r>
            <a:endParaRPr lang="en-VN" sz="25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CEA8B4-FC93-8E4F-21F4-4C46FCF49845}"/>
              </a:ext>
            </a:extLst>
          </p:cNvPr>
          <p:cNvSpPr/>
          <p:nvPr/>
        </p:nvSpPr>
        <p:spPr>
          <a:xfrm>
            <a:off x="6882506" y="4424857"/>
            <a:ext cx="4711620" cy="851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79704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309904" y="2029897"/>
            <a:ext cx="9572191" cy="20165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Callback Hell and Promises </a:t>
            </a:r>
          </a:p>
        </p:txBody>
      </p:sp>
    </p:spTree>
    <p:extLst>
      <p:ext uri="{BB962C8B-B14F-4D97-AF65-F5344CB8AC3E}">
        <p14:creationId xmlns:p14="http://schemas.microsoft.com/office/powerpoint/2010/main" val="232356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312CD-BD32-BE16-186C-76813A1C5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4CF13A-F64F-E36C-B147-312AB8F8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4B0356-28BC-E423-C16D-4DDEB6B1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Callback Hell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E93338-C074-EDA9-39FC-B2CECB423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Heavily nested callback code </a:t>
            </a:r>
          </a:p>
          <a:p>
            <a:pPr lvl="1"/>
            <a:r>
              <a:rPr lang="en-US" dirty="0"/>
              <a:t>Results from our tendency to write code top to bottom </a:t>
            </a:r>
          </a:p>
          <a:p>
            <a:pPr lvl="1"/>
            <a:r>
              <a:rPr lang="en-US" dirty="0"/>
              <a:t>Pyramid of doom</a:t>
            </a:r>
          </a:p>
          <a:p>
            <a:r>
              <a:rPr lang="en-US" dirty="0"/>
              <a:t>Can use promises to tame it </a:t>
            </a:r>
          </a:p>
          <a:p>
            <a:pPr lvl="1"/>
            <a:r>
              <a:rPr lang="en-US" dirty="0"/>
              <a:t>Tries to preserve the top-down appearance of the code </a:t>
            </a:r>
          </a:p>
        </p:txBody>
      </p:sp>
    </p:spTree>
    <p:extLst>
      <p:ext uri="{BB962C8B-B14F-4D97-AF65-F5344CB8AC3E}">
        <p14:creationId xmlns:p14="http://schemas.microsoft.com/office/powerpoint/2010/main" val="16182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F7F14-A481-B696-AC9A-78FD0048F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2AD7CC-9A1A-7D92-FC80-A5D9B29E0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23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DD023E-EF48-0424-860B-998AF4C6C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8"/>
            <a:ext cx="11824854" cy="56197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Promise </a:t>
            </a:r>
            <a:endParaRPr lang="en-VN" sz="35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BB6BA5-5B7E-8FB4-47D9-3E0B09A5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115218"/>
            <a:ext cx="11180064" cy="4627563"/>
          </a:xfrm>
        </p:spPr>
        <p:txBody>
          <a:bodyPr/>
          <a:lstStyle/>
          <a:p>
            <a:r>
              <a:rPr lang="en-US" sz="2500" dirty="0"/>
              <a:t>Promise is a mechanism that supports asynchronous computation </a:t>
            </a:r>
          </a:p>
          <a:p>
            <a:r>
              <a:rPr lang="en-US" sz="2500" dirty="0"/>
              <a:t>Proxy for a value not necessarily known when the promise is created: </a:t>
            </a:r>
          </a:p>
          <a:p>
            <a:pPr lvl="1"/>
            <a:r>
              <a:rPr lang="en-US" sz="2300" dirty="0"/>
              <a:t>It represents a value that may be available now, or in the future, or never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3ED4C6-8D82-6534-48A9-C95150571AF3}"/>
              </a:ext>
            </a:extLst>
          </p:cNvPr>
          <p:cNvSpPr/>
          <p:nvPr/>
        </p:nvSpPr>
        <p:spPr>
          <a:xfrm>
            <a:off x="4381499" y="3188575"/>
            <a:ext cx="2649921" cy="77513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500" b="1" dirty="0">
                <a:solidFill>
                  <a:schemeClr val="tx1"/>
                </a:solidFill>
              </a:rPr>
              <a:t>Promise</a:t>
            </a:r>
          </a:p>
          <a:p>
            <a:pPr algn="ctr"/>
            <a:r>
              <a:rPr lang="en-VN" sz="2500" b="1" dirty="0">
                <a:solidFill>
                  <a:schemeClr val="tx1"/>
                </a:solidFill>
              </a:rPr>
              <a:t>(pending)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2EC9D6-EDE1-AE3F-10FA-9B7F91024DB5}"/>
              </a:ext>
            </a:extLst>
          </p:cNvPr>
          <p:cNvSpPr/>
          <p:nvPr/>
        </p:nvSpPr>
        <p:spPr>
          <a:xfrm>
            <a:off x="1118038" y="4855779"/>
            <a:ext cx="3061138" cy="887002"/>
          </a:xfrm>
          <a:prstGeom prst="roundRect">
            <a:avLst/>
          </a:prstGeom>
          <a:noFill/>
          <a:ln w="28575">
            <a:solidFill>
              <a:srgbClr val="4E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Promise</a:t>
            </a:r>
          </a:p>
          <a:p>
            <a:pPr algn="ctr"/>
            <a:r>
              <a:rPr lang="en-VN" sz="2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(resolved/fulfilled)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398BFAD-F8E1-B36D-7FA0-872AB9DF7CB8}"/>
              </a:ext>
            </a:extLst>
          </p:cNvPr>
          <p:cNvSpPr/>
          <p:nvPr/>
        </p:nvSpPr>
        <p:spPr>
          <a:xfrm>
            <a:off x="7390366" y="4850715"/>
            <a:ext cx="3061138" cy="8920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Promise</a:t>
            </a:r>
          </a:p>
          <a:p>
            <a:pPr algn="ctr"/>
            <a:r>
              <a:rPr lang="en-VN" sz="2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(rejected)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C691C3-E1AB-AF83-7CCE-546E6C33A1B8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5706460" y="3963713"/>
            <a:ext cx="3214475" cy="887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572F05-3E5D-5A70-3139-CDFCD5B476F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2648607" y="3963713"/>
            <a:ext cx="3057853" cy="892066"/>
          </a:xfrm>
          <a:prstGeom prst="straightConnector1">
            <a:avLst/>
          </a:prstGeom>
          <a:ln w="28575">
            <a:solidFill>
              <a:srgbClr val="4E8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62743A7-675E-3DCF-BEDE-A03C3C931880}"/>
              </a:ext>
            </a:extLst>
          </p:cNvPr>
          <p:cNvSpPr txBox="1"/>
          <p:nvPr/>
        </p:nvSpPr>
        <p:spPr>
          <a:xfrm>
            <a:off x="1982842" y="3856943"/>
            <a:ext cx="30611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cs typeface="Arial" panose="020B0604020202020204" pitchFamily="34" charset="0"/>
              </a:rPr>
              <a:t>r</a:t>
            </a:r>
            <a:r>
              <a:rPr lang="en-VN" sz="2500" dirty="0">
                <a:cs typeface="Arial" panose="020B0604020202020204" pitchFamily="34" charset="0"/>
              </a:rPr>
              <a:t>esolve/fulfill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8B7428-10C4-0CEA-0720-1EB20CA30B52}"/>
              </a:ext>
            </a:extLst>
          </p:cNvPr>
          <p:cNvSpPr txBox="1"/>
          <p:nvPr/>
        </p:nvSpPr>
        <p:spPr>
          <a:xfrm>
            <a:off x="7148020" y="3856943"/>
            <a:ext cx="30611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cs typeface="Arial" panose="020B0604020202020204" pitchFamily="34" charset="0"/>
              </a:rPr>
              <a:t>r</a:t>
            </a:r>
            <a:r>
              <a:rPr lang="en-VN" sz="2500" dirty="0">
                <a:cs typeface="Arial" panose="020B0604020202020204" pitchFamily="34" charset="0"/>
              </a:rPr>
              <a:t>eject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D88FA0-C955-5B67-D41A-911089B736D7}"/>
              </a:ext>
            </a:extLst>
          </p:cNvPr>
          <p:cNvSpPr txBox="1"/>
          <p:nvPr/>
        </p:nvSpPr>
        <p:spPr>
          <a:xfrm>
            <a:off x="3038669" y="5909274"/>
            <a:ext cx="620471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cs typeface="Arial" panose="020B0604020202020204" pitchFamily="34" charset="0"/>
              </a:rPr>
              <a:t>new Promise(function (resolve, reject){…});</a:t>
            </a:r>
            <a:endParaRPr lang="en-VN" sz="25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312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55CDD8-9181-297F-62FB-AA66F2B11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681A80-726E-8A23-01FE-1DAB5193D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06F874-8B56-C851-5817-D1F451AB6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Promises?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A3BB5D-EC6D-B45D-5565-65E9FC931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the callback hell problem </a:t>
            </a:r>
          </a:p>
          <a:p>
            <a:r>
              <a:rPr lang="en-US" dirty="0"/>
              <a:t>Promises can be chained </a:t>
            </a:r>
          </a:p>
          <a:p>
            <a:r>
              <a:rPr lang="en-US" dirty="0"/>
              <a:t>Can immediately return:</a:t>
            </a:r>
          </a:p>
          <a:p>
            <a:pPr lvl="1"/>
            <a:r>
              <a:rPr lang="en-US" dirty="0" err="1"/>
              <a:t>Promise.resolve</a:t>
            </a:r>
            <a:r>
              <a:rPr lang="en-US" dirty="0"/>
              <a:t>(result) </a:t>
            </a:r>
          </a:p>
          <a:p>
            <a:pPr lvl="1"/>
            <a:r>
              <a:rPr lang="en-US" dirty="0" err="1"/>
              <a:t>Promise.reject</a:t>
            </a:r>
            <a:r>
              <a:rPr lang="en-US" dirty="0"/>
              <a:t>(error) </a:t>
            </a:r>
          </a:p>
        </p:txBody>
      </p:sp>
    </p:spTree>
    <p:extLst>
      <p:ext uri="{BB962C8B-B14F-4D97-AF65-F5344CB8AC3E}">
        <p14:creationId xmlns:p14="http://schemas.microsoft.com/office/powerpoint/2010/main" val="4123466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903160-6667-9D07-07F6-9C0810D9D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673CCA-10DB-413D-EC90-BFF10FD9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25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03B3DC-5E39-7BEC-9617-AB1B9B61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Consuming Promises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360E92-A149-F3B0-8827-D027DA6DA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Consumers of promise are notified of the fulfillment or rejection of the promise </a:t>
            </a:r>
          </a:p>
          <a:p>
            <a:pPr lvl="1"/>
            <a:r>
              <a:rPr lang="en-US" dirty="0"/>
              <a:t>Register the callbacks to handle fulfillment and rejection with the </a:t>
            </a:r>
            <a:r>
              <a:rPr lang="en-US" b="1" dirty="0"/>
              <a:t>.then() </a:t>
            </a:r>
          </a:p>
          <a:p>
            <a:pPr lvl="2"/>
            <a:r>
              <a:rPr lang="en-US" dirty="0"/>
              <a:t>can be chained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.catch() </a:t>
            </a:r>
            <a:r>
              <a:rPr lang="en-US" dirty="0"/>
              <a:t>for handling errors </a:t>
            </a:r>
          </a:p>
          <a:p>
            <a:r>
              <a:rPr lang="en-US" dirty="0"/>
              <a:t>Example </a:t>
            </a:r>
          </a:p>
          <a:p>
            <a:pPr marL="0" indent="0">
              <a:buNone/>
            </a:pPr>
            <a:r>
              <a:rPr lang="en-US" dirty="0"/>
              <a:t>	promise</a:t>
            </a:r>
            <a:br>
              <a:rPr lang="en-US" dirty="0"/>
            </a:br>
            <a:r>
              <a:rPr lang="en-US" dirty="0"/>
              <a:t>		</a:t>
            </a:r>
            <a:r>
              <a:rPr lang="en-US" b="1" dirty="0"/>
              <a:t>.then( () =&gt; { }) </a:t>
            </a:r>
          </a:p>
          <a:p>
            <a:pPr marL="0" indent="0">
              <a:buNone/>
            </a:pPr>
            <a:r>
              <a:rPr lang="en-US" b="1" dirty="0"/>
              <a:t>		.catch( () =&gt; { }); </a:t>
            </a:r>
          </a:p>
        </p:txBody>
      </p:sp>
    </p:spTree>
    <p:extLst>
      <p:ext uri="{BB962C8B-B14F-4D97-AF65-F5344CB8AC3E}">
        <p14:creationId xmlns:p14="http://schemas.microsoft.com/office/powerpoint/2010/main" val="3216071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4C6AE9-7918-B3B3-267B-D05FAE5B8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650D9-44C1-E430-6551-DB045D85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35BC2-36B2-4493-320B-DF5F9C8F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Update operations.js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3D304-3EE8-E020-DCFC-020A7B9E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27" y="1631512"/>
            <a:ext cx="6776545" cy="4648517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811500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4C6AE9-7918-B3B3-267B-D05FAE5B8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650D9-44C1-E430-6551-DB045D85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35BC2-36B2-4493-320B-DF5F9C8F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Update index.js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BC2F9B-30A6-79CD-5F24-7465CE1F1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262" y="1397000"/>
            <a:ext cx="5467503" cy="4877676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3888719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BB5FC-3630-3D6C-1A50-C86BD6F33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A2D881-BA30-2248-6EA4-018D7434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210675-60B3-60DA-29E5-467D7F6A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Run the node application and see the result </a:t>
            </a:r>
            <a:endParaRPr lang="en-VN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952BD-D5ED-1E04-B546-1EEA82C2B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130" y="1397000"/>
            <a:ext cx="3078596" cy="4833545"/>
          </a:xfrm>
          <a:prstGeom prst="rect">
            <a:avLst/>
          </a:prstGeom>
          <a:ln>
            <a:solidFill>
              <a:srgbClr val="4E8F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54FBD9-9C73-8FC5-2B96-F8BE06BFBA2C}"/>
              </a:ext>
            </a:extLst>
          </p:cNvPr>
          <p:cNvSpPr/>
          <p:nvPr/>
        </p:nvSpPr>
        <p:spPr>
          <a:xfrm>
            <a:off x="1496082" y="5431760"/>
            <a:ext cx="3804745" cy="641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8058A3-0218-4B24-C447-B76EFB230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061" y="1397000"/>
            <a:ext cx="3574059" cy="4730627"/>
          </a:xfrm>
          <a:prstGeom prst="rect">
            <a:avLst/>
          </a:prstGeom>
          <a:ln>
            <a:solidFill>
              <a:srgbClr val="4E8F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403EFC-7D32-E574-0324-4798BAB36686}"/>
              </a:ext>
            </a:extLst>
          </p:cNvPr>
          <p:cNvSpPr/>
          <p:nvPr/>
        </p:nvSpPr>
        <p:spPr>
          <a:xfrm>
            <a:off x="6499717" y="4367049"/>
            <a:ext cx="3804745" cy="7935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FDB8CA-08BB-FF50-F941-B3B289111A18}"/>
              </a:ext>
            </a:extLst>
          </p:cNvPr>
          <p:cNvSpPr txBox="1"/>
          <p:nvPr/>
        </p:nvSpPr>
        <p:spPr>
          <a:xfrm>
            <a:off x="337316" y="5340515"/>
            <a:ext cx="30611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Added:</a:t>
            </a:r>
            <a:endParaRPr lang="en-VN" sz="2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C83B99-8B9C-52B1-17D6-BEB575C81D60}"/>
              </a:ext>
            </a:extLst>
          </p:cNvPr>
          <p:cNvSpPr txBox="1"/>
          <p:nvPr/>
        </p:nvSpPr>
        <p:spPr>
          <a:xfrm>
            <a:off x="5026820" y="4285727"/>
            <a:ext cx="30611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Updated:</a:t>
            </a:r>
            <a:endParaRPr lang="en-VN" sz="2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72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839BA-4038-714E-9384-252034FE2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33739-4AB8-C94C-9A31-36CC3AB6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1D4F9F-56D6-0441-A153-DB4AF283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061B0B-00FE-1041-A2C6-8373ECDF0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Understand to configure Node application to communicate with a MongoDB server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Perform CRUD operations on the MongoDB server from Node application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Understand Callback hell </a:t>
            </a:r>
          </a:p>
          <a:p>
            <a:pPr>
              <a:lnSpc>
                <a:spcPct val="150000"/>
              </a:lnSpc>
            </a:pPr>
            <a:r>
              <a:rPr lang="en-US" dirty="0"/>
              <a:t>Using the Promise to solves the callback hell problem</a:t>
            </a:r>
          </a:p>
        </p:txBody>
      </p:sp>
    </p:spTree>
    <p:extLst>
      <p:ext uri="{BB962C8B-B14F-4D97-AF65-F5344CB8AC3E}">
        <p14:creationId xmlns:p14="http://schemas.microsoft.com/office/powerpoint/2010/main" val="1196419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What Node MongoDB Driver?</a:t>
            </a:r>
          </a:p>
        </p:txBody>
      </p:sp>
    </p:spTree>
    <p:extLst>
      <p:ext uri="{BB962C8B-B14F-4D97-AF65-F5344CB8AC3E}">
        <p14:creationId xmlns:p14="http://schemas.microsoft.com/office/powerpoint/2010/main" val="4198283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B89967-A63E-D4FC-569C-50F8555D7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EBB08D-01CE-8AB1-B0FD-F1B311368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06D4F9-7CBF-854B-54DB-002264F54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What Node MongoDB Driver?</a:t>
            </a:r>
            <a:endParaRPr lang="en-VN" sz="35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2F24-5E28-2068-5C92-81A5FC459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176281"/>
            <a:ext cx="11180064" cy="532962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Provides a high-level API for a Node application to interact with the MongoDB Server </a:t>
            </a:r>
          </a:p>
          <a:p>
            <a:pPr>
              <a:lnSpc>
                <a:spcPct val="170000"/>
              </a:lnSpc>
            </a:pPr>
            <a:r>
              <a:rPr lang="en-US" dirty="0"/>
              <a:t>Installation:</a:t>
            </a:r>
            <a:br>
              <a:rPr lang="en-US" dirty="0"/>
            </a:br>
            <a:r>
              <a:rPr lang="en-US" dirty="0"/>
              <a:t>	</a:t>
            </a:r>
            <a:r>
              <a:rPr lang="en-US" b="1" dirty="0" err="1"/>
              <a:t>npm</a:t>
            </a:r>
            <a:r>
              <a:rPr lang="en-US" b="1" dirty="0"/>
              <a:t> install </a:t>
            </a:r>
            <a:r>
              <a:rPr lang="en-US" b="1" dirty="0" err="1"/>
              <a:t>mongodb</a:t>
            </a:r>
            <a:endParaRPr lang="en-US" b="1" dirty="0"/>
          </a:p>
          <a:p>
            <a:pPr>
              <a:lnSpc>
                <a:spcPct val="170000"/>
              </a:lnSpc>
            </a:pPr>
            <a:r>
              <a:rPr lang="en-US" dirty="0"/>
              <a:t>The Node MongoDB driver supports several operations that can be performed from a Node application: 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Connecting to a MongoDB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Inserting, deleting, updating and querying documents </a:t>
            </a:r>
          </a:p>
          <a:p>
            <a:pPr>
              <a:lnSpc>
                <a:spcPct val="170000"/>
              </a:lnSpc>
            </a:pPr>
            <a:r>
              <a:rPr lang="en-US" dirty="0"/>
              <a:t>Supports both callback based and promise based interactions</a:t>
            </a:r>
          </a:p>
        </p:txBody>
      </p:sp>
    </p:spTree>
    <p:extLst>
      <p:ext uri="{BB962C8B-B14F-4D97-AF65-F5344CB8AC3E}">
        <p14:creationId xmlns:p14="http://schemas.microsoft.com/office/powerpoint/2010/main" val="1056037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500" dirty="0"/>
              <a:t>Installing the Node MongoDB Driver Module</a:t>
            </a:r>
          </a:p>
        </p:txBody>
      </p:sp>
    </p:spTree>
    <p:extLst>
      <p:ext uri="{BB962C8B-B14F-4D97-AF65-F5344CB8AC3E}">
        <p14:creationId xmlns:p14="http://schemas.microsoft.com/office/powerpoint/2010/main" val="1123638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59C31A-D351-8351-8D47-11483B6DF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CB53EB-037B-F6BC-0822-6DEB7886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B4D5C-B8CB-8EE0-1084-13115144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Node MongoDB driver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58B7E-AAD5-1E95-778B-09494907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folder named </a:t>
            </a:r>
            <a:r>
              <a:rPr lang="en-US" b="1" dirty="0" err="1"/>
              <a:t>node_mongo</a:t>
            </a:r>
            <a:r>
              <a:rPr lang="en-US" dirty="0"/>
              <a:t> and move into the folder.</a:t>
            </a:r>
          </a:p>
          <a:p>
            <a:r>
              <a:rPr lang="en-US" dirty="0"/>
              <a:t>At the prompt, type the following to initialize a </a:t>
            </a:r>
            <a:r>
              <a:rPr lang="en-US" b="1" dirty="0" err="1"/>
              <a:t>package.json</a:t>
            </a:r>
            <a:r>
              <a:rPr lang="en-US" dirty="0"/>
              <a:t> file in the </a:t>
            </a:r>
            <a:r>
              <a:rPr lang="en-US" b="1" dirty="0" err="1"/>
              <a:t>node_mongo</a:t>
            </a:r>
            <a:r>
              <a:rPr lang="en-US" dirty="0"/>
              <a:t> folder:</a:t>
            </a:r>
            <a:endParaRPr lang="en-V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4014FE7-D6CD-FBE2-526B-A17FD7FDD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28504"/>
            <a:ext cx="2490952" cy="669353"/>
          </a:xfrm>
          <a:prstGeom prst="rect">
            <a:avLst/>
          </a:prstGeom>
          <a:solidFill>
            <a:srgbClr val="FFFF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VN" sz="2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npm</a:t>
            </a:r>
            <a:r>
              <a:rPr kumimoji="0" lang="en-US" altLang="en-VN" sz="2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init</a:t>
            </a:r>
            <a:endParaRPr kumimoji="0" lang="en-US" altLang="en-VN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653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59C31A-D351-8351-8D47-11483B6DF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CB53EB-037B-F6BC-0822-6DEB7886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B4D5C-B8CB-8EE0-1084-13115144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Node MongoDB driver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58B7E-AAD5-1E95-778B-09494907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the standard defaults suggested until you end up with a </a:t>
            </a:r>
            <a:r>
              <a:rPr lang="en-US" b="1" dirty="0" err="1"/>
              <a:t>package.json</a:t>
            </a:r>
            <a:r>
              <a:rPr lang="en-US" dirty="0"/>
              <a:t> file containing the following:</a:t>
            </a:r>
            <a:endParaRPr lang="en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B3B65A-DE03-4F5C-F22C-5A463CC09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916" y="2934410"/>
            <a:ext cx="5245976" cy="3347657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401548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59C31A-D351-8351-8D47-11483B6DF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CB53EB-037B-F6BC-0822-6DEB7886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B4D5C-B8CB-8EE0-1084-13115144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Node MongoDB driver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58B7E-AAD5-1E95-778B-09494907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the Node MongoDB driver and the Assert module by typing the following at the prompt:</a:t>
            </a:r>
            <a:endParaRPr lang="en-V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A8BC8-FC41-3264-E6FB-289C58302D1C}"/>
              </a:ext>
            </a:extLst>
          </p:cNvPr>
          <p:cNvSpPr txBox="1"/>
          <p:nvPr/>
        </p:nvSpPr>
        <p:spPr>
          <a:xfrm>
            <a:off x="838199" y="2852823"/>
            <a:ext cx="8337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npm</a:t>
            </a:r>
            <a:r>
              <a:rPr lang="en-US" sz="28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install 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mongodb</a:t>
            </a:r>
            <a:endParaRPr lang="en-VN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0262C-751C-F8B7-4640-4897491B9F26}"/>
              </a:ext>
            </a:extLst>
          </p:cNvPr>
          <p:cNvSpPr txBox="1"/>
          <p:nvPr/>
        </p:nvSpPr>
        <p:spPr>
          <a:xfrm>
            <a:off x="838198" y="3678515"/>
            <a:ext cx="80115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npm</a:t>
            </a:r>
            <a:r>
              <a:rPr lang="en-US" sz="28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install assert</a:t>
            </a:r>
            <a:endParaRPr lang="en-VN" sz="2800" b="1" dirty="0"/>
          </a:p>
        </p:txBody>
      </p:sp>
    </p:spTree>
    <p:extLst>
      <p:ext uri="{BB962C8B-B14F-4D97-AF65-F5344CB8AC3E}">
        <p14:creationId xmlns:p14="http://schemas.microsoft.com/office/powerpoint/2010/main" val="3073880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500" dirty="0"/>
              <a:t>A Simple Node-MongoDB Application</a:t>
            </a:r>
          </a:p>
        </p:txBody>
      </p:sp>
    </p:spTree>
    <p:extLst>
      <p:ext uri="{BB962C8B-B14F-4D97-AF65-F5344CB8AC3E}">
        <p14:creationId xmlns:p14="http://schemas.microsoft.com/office/powerpoint/2010/main" val="4027779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7121</TotalTime>
  <Words>691</Words>
  <Application>Microsoft Office PowerPoint</Application>
  <PresentationFormat>Widescreen</PresentationFormat>
  <Paragraphs>147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.Lucida Grande UI Regular</vt:lpstr>
      <vt:lpstr>Arial</vt:lpstr>
      <vt:lpstr>Calibri</vt:lpstr>
      <vt:lpstr>Menlo</vt:lpstr>
      <vt:lpstr>Wingdings</vt:lpstr>
      <vt:lpstr>Office Theme</vt:lpstr>
      <vt:lpstr>Node and MongoDB</vt:lpstr>
      <vt:lpstr>Objectives</vt:lpstr>
      <vt:lpstr>PowerPoint Presentation</vt:lpstr>
      <vt:lpstr>What Node MongoDB Driver?</vt:lpstr>
      <vt:lpstr>PowerPoint Presentation</vt:lpstr>
      <vt:lpstr>Install the Node MongoDB driver</vt:lpstr>
      <vt:lpstr>Install the Node MongoDB driver</vt:lpstr>
      <vt:lpstr>Install the Node MongoDB driver</vt:lpstr>
      <vt:lpstr>PowerPoint Presentation</vt:lpstr>
      <vt:lpstr>Create a simple Node - MongoDB application</vt:lpstr>
      <vt:lpstr>Run Node - MongoDB application</vt:lpstr>
      <vt:lpstr>Run Node - MongoDB application</vt:lpstr>
      <vt:lpstr>PowerPoint Presentation</vt:lpstr>
      <vt:lpstr>Implementing a Node Module of Database Operations</vt:lpstr>
      <vt:lpstr>Implementing a Node Module of Database Operations</vt:lpstr>
      <vt:lpstr>Implementing a Node Module of Database Operations</vt:lpstr>
      <vt:lpstr>Using the Node Module for Database Operations</vt:lpstr>
      <vt:lpstr>Using the Node Module for Database Operations</vt:lpstr>
      <vt:lpstr>Run Node - MongoDB application</vt:lpstr>
      <vt:lpstr>Run Node - MongoDB application</vt:lpstr>
      <vt:lpstr>PowerPoint Presentation</vt:lpstr>
      <vt:lpstr>Callback Hell</vt:lpstr>
      <vt:lpstr>Promise </vt:lpstr>
      <vt:lpstr>Why Promises? </vt:lpstr>
      <vt:lpstr>Consuming Promises </vt:lpstr>
      <vt:lpstr>Update operations.js</vt:lpstr>
      <vt:lpstr>Update index.js</vt:lpstr>
      <vt:lpstr>Run the node application and see the result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Ngoc Tho (FE FPTU HN)</dc:creator>
  <cp:lastModifiedBy>Chu Dinh Phu 2 (FE Ban NCPT)</cp:lastModifiedBy>
  <cp:revision>319</cp:revision>
  <dcterms:created xsi:type="dcterms:W3CDTF">2021-08-08T14:50:46Z</dcterms:created>
  <dcterms:modified xsi:type="dcterms:W3CDTF">2023-09-21T09:17:21Z</dcterms:modified>
</cp:coreProperties>
</file>